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8" r:id="rId4"/>
    <p:sldId id="314" r:id="rId5"/>
    <p:sldId id="331" r:id="rId6"/>
    <p:sldId id="322" r:id="rId7"/>
    <p:sldId id="321" r:id="rId8"/>
    <p:sldId id="320" r:id="rId9"/>
    <p:sldId id="327" r:id="rId10"/>
    <p:sldId id="330" r:id="rId11"/>
    <p:sldId id="328" r:id="rId12"/>
    <p:sldId id="27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0033"/>
    <a:srgbClr val="CC3300"/>
    <a:srgbClr val="4D4D4D"/>
    <a:srgbClr val="800000"/>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60" autoAdjust="0"/>
    <p:restoredTop sz="38560" autoAdjust="0"/>
  </p:normalViewPr>
  <p:slideViewPr>
    <p:cSldViewPr snapToGrid="0">
      <p:cViewPr varScale="1">
        <p:scale>
          <a:sx n="32" d="100"/>
          <a:sy n="32" d="100"/>
        </p:scale>
        <p:origin x="1620" y="48"/>
      </p:cViewPr>
      <p:guideLst/>
    </p:cSldViewPr>
  </p:slideViewPr>
  <p:notesTextViewPr>
    <p:cViewPr>
      <p:scale>
        <a:sx n="250" d="100"/>
        <a:sy n="2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30122-7F66-47C9-91A1-65A430FA7A1E}" type="datetimeFigureOut">
              <a:rPr lang="fr-FR" smtClean="0"/>
              <a:t>24/04/2019</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44F76-C23F-496A-BF78-F762963D30C3}" type="slidenum">
              <a:rPr lang="fr-FR" smtClean="0"/>
              <a:t>‹#›</a:t>
            </a:fld>
            <a:endParaRPr lang="fr-FR"/>
          </a:p>
        </p:txBody>
      </p:sp>
    </p:spTree>
    <p:extLst>
      <p:ext uri="{BB962C8B-B14F-4D97-AF65-F5344CB8AC3E}">
        <p14:creationId xmlns:p14="http://schemas.microsoft.com/office/powerpoint/2010/main" val="36355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defTabSz="173736">
              <a:buFont typeface="Wingdings" pitchFamily="2" charset="2"/>
              <a:buNone/>
            </a:pPr>
            <a:r>
              <a:rPr lang="en-US" noProof="0" dirty="0"/>
              <a:t>	Let’s remember the mission of </a:t>
            </a:r>
            <a:r>
              <a:rPr lang="en-US" u="sng" noProof="0" dirty="0"/>
              <a:t>every</a:t>
            </a:r>
            <a:r>
              <a:rPr lang="en-US" noProof="0" dirty="0"/>
              <a:t> true</a:t>
            </a:r>
            <a:r>
              <a:rPr lang="en-US" baseline="0" noProof="0" dirty="0"/>
              <a:t> Christian</a:t>
            </a:r>
            <a:r>
              <a:rPr lang="en-US" noProof="0" dirty="0"/>
              <a:t> :</a:t>
            </a:r>
          </a:p>
          <a:p>
            <a:pPr marL="0" indent="0" algn="l" defTabSz="173736">
              <a:buFont typeface="Wingdings" pitchFamily="2" charset="2"/>
              <a:buNone/>
            </a:pPr>
            <a:r>
              <a:rPr lang="en-US" noProof="0" dirty="0"/>
              <a:t>1) You</a:t>
            </a:r>
            <a:r>
              <a:rPr lang="en-US" baseline="0" noProof="0" dirty="0"/>
              <a:t> will be My </a:t>
            </a:r>
            <a:r>
              <a:rPr lang="en-US" u="sng" baseline="0" noProof="0" dirty="0"/>
              <a:t>witnesses</a:t>
            </a:r>
            <a:r>
              <a:rPr lang="en-US" baseline="0" noProof="0" dirty="0"/>
              <a:t>. A1v8</a:t>
            </a:r>
          </a:p>
          <a:p>
            <a:pPr marL="0" indent="0" algn="l" defTabSz="173736">
              <a:buFont typeface="Wingdings" pitchFamily="2" charset="2"/>
              <a:buNone/>
            </a:pPr>
            <a:r>
              <a:rPr lang="en-US" baseline="0" noProof="0" dirty="0"/>
              <a:t>2) The </a:t>
            </a:r>
            <a:r>
              <a:rPr lang="en-US" u="sng" baseline="0" noProof="0" dirty="0"/>
              <a:t>Seed</a:t>
            </a:r>
            <a:r>
              <a:rPr lang="en-US" baseline="0" noProof="0" dirty="0"/>
              <a:t> is the Word. Lk8v11</a:t>
            </a:r>
          </a:p>
          <a:p>
            <a:pPr marL="0" indent="0" algn="l" defTabSz="173736">
              <a:buFont typeface="Wingdings" pitchFamily="2" charset="2"/>
              <a:buNone/>
            </a:pPr>
            <a:r>
              <a:rPr lang="en-US" baseline="0" noProof="0" dirty="0"/>
              <a:t>3) Become </a:t>
            </a:r>
            <a:r>
              <a:rPr lang="en-US" u="sng" baseline="0" noProof="0" dirty="0"/>
              <a:t>Fishermen</a:t>
            </a:r>
            <a:r>
              <a:rPr lang="en-US" baseline="0" noProof="0" dirty="0"/>
              <a:t>. Mk1v17</a:t>
            </a:r>
          </a:p>
          <a:p>
            <a:pPr marL="0" indent="0" algn="l" defTabSz="173736">
              <a:buFont typeface="Wingdings" pitchFamily="2" charset="2"/>
              <a:buNone/>
            </a:pPr>
            <a:r>
              <a:rPr lang="en-US" baseline="0" noProof="0" dirty="0"/>
              <a:t>4) </a:t>
            </a:r>
            <a:r>
              <a:rPr lang="en-US" u="sng" baseline="0" noProof="0" dirty="0"/>
              <a:t>Salvation</a:t>
            </a:r>
            <a:r>
              <a:rPr lang="en-US" baseline="0" noProof="0" dirty="0"/>
              <a:t> is of the Lord. Jo1v9</a:t>
            </a:r>
          </a:p>
          <a:p>
            <a:pPr marL="0" indent="0" algn="l" defTabSz="173736">
              <a:buFont typeface="Wingdings" pitchFamily="2" charset="2"/>
              <a:buNone/>
            </a:pPr>
            <a:r>
              <a:rPr lang="en-US" baseline="0" noProof="0" dirty="0"/>
              <a:t>5) Make </a:t>
            </a:r>
            <a:r>
              <a:rPr lang="en-US" u="sng" baseline="0" noProof="0" dirty="0"/>
              <a:t>disciples</a:t>
            </a:r>
            <a:r>
              <a:rPr lang="en-US" baseline="0" noProof="0" dirty="0"/>
              <a:t>. Mt28v19</a:t>
            </a:r>
          </a:p>
          <a:p>
            <a:pPr marL="0" indent="0" algn="l" defTabSz="173736">
              <a:buFont typeface="Wingdings" pitchFamily="2" charset="2"/>
              <a:buNone/>
            </a:pPr>
            <a:r>
              <a:rPr lang="en-US" baseline="0" noProof="0" dirty="0"/>
              <a:t>But, can we </a:t>
            </a:r>
            <a:r>
              <a:rPr lang="en-US" i="1" u="sng" baseline="0" noProof="0" dirty="0"/>
              <a:t>know</a:t>
            </a:r>
            <a:r>
              <a:rPr lang="en-US" baseline="0" noProof="0" dirty="0"/>
              <a:t> they are </a:t>
            </a:r>
            <a:r>
              <a:rPr lang="en-US" i="1" u="sng" baseline="0" noProof="0" dirty="0"/>
              <a:t>saved</a:t>
            </a:r>
            <a:r>
              <a:rPr lang="en-US" i="1" u="none" baseline="0" noProof="0" dirty="0"/>
              <a:t> </a:t>
            </a:r>
            <a:r>
              <a:rPr lang="en-US" baseline="0" noProof="0" dirty="0"/>
              <a:t>?</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a:t>
            </a:fld>
            <a:endParaRPr lang="fr-FR"/>
          </a:p>
        </p:txBody>
      </p:sp>
    </p:spTree>
    <p:extLst>
      <p:ext uri="{BB962C8B-B14F-4D97-AF65-F5344CB8AC3E}">
        <p14:creationId xmlns:p14="http://schemas.microsoft.com/office/powerpoint/2010/main" val="855186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Jn14v15.</a:t>
            </a:r>
            <a:r>
              <a:rPr lang="en-US" baseline="0" noProof="0" dirty="0"/>
              <a:t> [Read]</a:t>
            </a:r>
          </a:p>
          <a:p>
            <a:pPr marL="0" indent="-171450" defTabSz="173736">
              <a:buFont typeface="Wingdings" panose="05000000000000000000" pitchFamily="2" charset="2"/>
              <a:buChar char="Ø"/>
            </a:pPr>
            <a:r>
              <a:rPr lang="en-US" baseline="0" noProof="0" dirty="0"/>
              <a:t>Doing what Christ </a:t>
            </a:r>
            <a:r>
              <a:rPr lang="en-US" u="sng" baseline="0" noProof="0" dirty="0"/>
              <a:t>asked</a:t>
            </a:r>
            <a:r>
              <a:rPr lang="en-US" baseline="0" noProof="0" dirty="0"/>
              <a:t> is another sign someone is saved.</a:t>
            </a:r>
          </a:p>
          <a:p>
            <a:pPr marL="0" indent="0" defTabSz="173736">
              <a:buFont typeface="Wingdings" panose="05000000000000000000" pitchFamily="2" charset="2"/>
              <a:buNone/>
            </a:pPr>
            <a:r>
              <a:rPr lang="en-US" baseline="0" noProof="0" dirty="0"/>
              <a:t>	We are </a:t>
            </a:r>
            <a:r>
              <a:rPr lang="en-US" u="sng" baseline="0" noProof="0" dirty="0"/>
              <a:t>not robots</a:t>
            </a:r>
            <a:r>
              <a:rPr lang="en-US" baseline="0" noProof="0" dirty="0"/>
              <a:t> ; we have free will to disobey.</a:t>
            </a:r>
          </a:p>
          <a:p>
            <a:pPr marL="0" indent="0" defTabSz="173736">
              <a:buFont typeface="Wingdings" panose="05000000000000000000" pitchFamily="2" charset="2"/>
              <a:buNone/>
            </a:pPr>
            <a:r>
              <a:rPr lang="en-US" baseline="0" noProof="0" dirty="0"/>
              <a:t>	Even a true Christian </a:t>
            </a:r>
            <a:r>
              <a:rPr lang="en-US" u="sng" baseline="0" noProof="0" dirty="0"/>
              <a:t>can refuse</a:t>
            </a:r>
            <a:r>
              <a:rPr lang="en-US" baseline="0" noProof="0" dirty="0"/>
              <a:t> to obey, but it’s a really bad sign !</a:t>
            </a:r>
          </a:p>
          <a:p>
            <a:pPr marL="0" indent="-171450" defTabSz="173736">
              <a:buFont typeface="Wingdings" panose="05000000000000000000" pitchFamily="2" charset="2"/>
              <a:buChar char="Ø"/>
            </a:pPr>
            <a:r>
              <a:rPr lang="en-US" u="sng" baseline="0" noProof="0" dirty="0"/>
              <a:t>Ga6v2</a:t>
            </a:r>
            <a:r>
              <a:rPr lang="en-US" baseline="0" noProof="0" dirty="0"/>
              <a:t> says true Christians are…</a:t>
            </a:r>
          </a:p>
        </p:txBody>
      </p:sp>
      <p:sp>
        <p:nvSpPr>
          <p:cNvPr id="4" name="Slide Number Placeholder 3"/>
          <p:cNvSpPr>
            <a:spLocks noGrp="1"/>
          </p:cNvSpPr>
          <p:nvPr>
            <p:ph type="sldNum" sz="quarter" idx="10"/>
          </p:nvPr>
        </p:nvSpPr>
        <p:spPr/>
        <p:txBody>
          <a:bodyPr/>
          <a:lstStyle/>
          <a:p>
            <a:fld id="{9F644F76-C23F-496A-BF78-F762963D30C3}" type="slidenum">
              <a:rPr lang="fr-FR" smtClean="0"/>
              <a:t>10</a:t>
            </a:fld>
            <a:endParaRPr lang="fr-FR"/>
          </a:p>
        </p:txBody>
      </p:sp>
    </p:spTree>
    <p:extLst>
      <p:ext uri="{BB962C8B-B14F-4D97-AF65-F5344CB8AC3E}">
        <p14:creationId xmlns:p14="http://schemas.microsoft.com/office/powerpoint/2010/main" val="2811234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Mk14v8-9 [Read]</a:t>
            </a:r>
          </a:p>
          <a:p>
            <a:pPr marL="0" indent="-171450" defTabSz="173736">
              <a:buFont typeface="Wingdings" panose="05000000000000000000" pitchFamily="2" charset="2"/>
              <a:buChar char="Ø"/>
            </a:pPr>
            <a:r>
              <a:rPr lang="en-US" b="1" i="1" u="sng" noProof="0" dirty="0"/>
              <a:t>The</a:t>
            </a:r>
            <a:r>
              <a:rPr lang="en-US" b="1" i="1" u="sng" baseline="0" noProof="0" dirty="0"/>
              <a:t> week</a:t>
            </a:r>
            <a:r>
              <a:rPr lang="en-US" baseline="0" noProof="0" dirty="0"/>
              <a:t> between Palm and Resurrection Sundays was when Mary used her perfume.</a:t>
            </a:r>
          </a:p>
          <a:p>
            <a:pPr marL="0" indent="0" defTabSz="173736">
              <a:buFont typeface="Wingdings" panose="05000000000000000000" pitchFamily="2" charset="2"/>
              <a:buNone/>
            </a:pPr>
            <a:r>
              <a:rPr lang="en-US" baseline="0" noProof="0" dirty="0"/>
              <a:t>	That was almost </a:t>
            </a:r>
            <a:r>
              <a:rPr lang="en-US" u="sng" baseline="0" noProof="0" dirty="0"/>
              <a:t>2k years ago</a:t>
            </a:r>
            <a:r>
              <a:rPr lang="en-US" baseline="0" noProof="0" dirty="0"/>
              <a:t>.</a:t>
            </a:r>
          </a:p>
          <a:p>
            <a:pPr marL="0" indent="0" defTabSz="173736">
              <a:buFont typeface="Wingdings" panose="05000000000000000000" pitchFamily="2" charset="2"/>
              <a:buNone/>
            </a:pPr>
            <a:r>
              <a:rPr lang="en-US" baseline="0" noProof="0" dirty="0"/>
              <a:t>	A “</a:t>
            </a:r>
            <a:r>
              <a:rPr lang="en-US" u="sng" baseline="0" noProof="0" dirty="0"/>
              <a:t>memorial</a:t>
            </a:r>
            <a:r>
              <a:rPr lang="en-US" baseline="0" noProof="0" dirty="0"/>
              <a:t>” is a sign that something great happened.</a:t>
            </a:r>
          </a:p>
          <a:p>
            <a:pPr marL="0" indent="-171450" defTabSz="173736">
              <a:buFont typeface="Wingdings" panose="05000000000000000000" pitchFamily="2" charset="2"/>
              <a:buChar char="Ø"/>
            </a:pPr>
            <a:r>
              <a:rPr lang="en-US" noProof="0" dirty="0"/>
              <a:t>Mary’s </a:t>
            </a:r>
            <a:r>
              <a:rPr lang="en-US" u="sng" noProof="0" dirty="0"/>
              <a:t>love</a:t>
            </a:r>
            <a:r>
              <a:rPr lang="en-US" noProof="0" dirty="0"/>
              <a:t> for JC is very clear !</a:t>
            </a:r>
          </a:p>
        </p:txBody>
      </p:sp>
      <p:sp>
        <p:nvSpPr>
          <p:cNvPr id="4" name="Slide Number Placeholder 3"/>
          <p:cNvSpPr>
            <a:spLocks noGrp="1"/>
          </p:cNvSpPr>
          <p:nvPr>
            <p:ph type="sldNum" sz="quarter" idx="10"/>
          </p:nvPr>
        </p:nvSpPr>
        <p:spPr/>
        <p:txBody>
          <a:bodyPr/>
          <a:lstStyle/>
          <a:p>
            <a:fld id="{9F644F76-C23F-496A-BF78-F762963D30C3}" type="slidenum">
              <a:rPr lang="fr-FR" smtClean="0"/>
              <a:t>11</a:t>
            </a:fld>
            <a:endParaRPr lang="fr-FR"/>
          </a:p>
        </p:txBody>
      </p:sp>
    </p:spTree>
    <p:extLst>
      <p:ext uri="{BB962C8B-B14F-4D97-AF65-F5344CB8AC3E}">
        <p14:creationId xmlns:p14="http://schemas.microsoft.com/office/powerpoint/2010/main" val="1557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review</a:t>
            </a:r>
            <a:r>
              <a:rPr lang="en-US" baseline="0" noProof="0" dirty="0"/>
              <a:t> what we have seen</a:t>
            </a:r>
          </a:p>
          <a:p>
            <a:pPr marL="0" indent="0" defTabSz="173736">
              <a:buFont typeface="Wingdings" panose="05000000000000000000" pitchFamily="2" charset="2"/>
              <a:buNone/>
            </a:pPr>
            <a:r>
              <a:rPr lang="en-US" baseline="0" noProof="0" dirty="0"/>
              <a:t>	Let’s </a:t>
            </a:r>
            <a:r>
              <a:rPr lang="en-US" u="sng" baseline="0" noProof="0" dirty="0"/>
              <a:t>react</a:t>
            </a:r>
            <a:r>
              <a:rPr lang="en-US" baseline="0" noProof="0" dirty="0"/>
              <a:t> to what we have learned </a:t>
            </a:r>
            <a:r>
              <a:rPr lang="en-US" baseline="0" noProof="0"/>
              <a:t>from Mary of Bethany’s </a:t>
            </a:r>
            <a:r>
              <a:rPr lang="en-US" baseline="0" noProof="0" dirty="0"/>
              <a:t>life AND be doers of the Word.</a:t>
            </a:r>
          </a:p>
          <a:p>
            <a:pPr marL="0" indent="0" defTabSz="173736">
              <a:buFont typeface="Wingdings" panose="05000000000000000000" pitchFamily="2" charset="2"/>
              <a:buNone/>
            </a:pPr>
            <a:r>
              <a:rPr lang="en-US" baseline="0" noProof="0" dirty="0"/>
              <a:t>	Let’s </a:t>
            </a:r>
            <a:r>
              <a:rPr lang="en-US" u="sng" baseline="0" noProof="0" dirty="0"/>
              <a:t>return</a:t>
            </a:r>
            <a:r>
              <a:rPr lang="en-US" baseline="0" noProof="0" dirty="0"/>
              <a:t> for a checkup each day this week to see God work.</a:t>
            </a:r>
          </a:p>
          <a:p>
            <a:pPr marL="0" indent="-171450" defTabSz="173736">
              <a:buFont typeface="Wingdings" panose="05000000000000000000" pitchFamily="2" charset="2"/>
              <a:buChar char="Ø"/>
            </a:pPr>
            <a:r>
              <a:rPr lang="en-US" baseline="0" noProof="0" dirty="0"/>
              <a:t>True Salvation is a </a:t>
            </a:r>
            <a:r>
              <a:rPr lang="en-US" b="1" u="sng" baseline="0" noProof="0" dirty="0"/>
              <a:t>miracle</a:t>
            </a:r>
            <a:r>
              <a:rPr lang="en-US" baseline="0" noProof="0" dirty="0"/>
              <a:t> !</a:t>
            </a:r>
          </a:p>
          <a:p>
            <a:pPr marL="0" indent="-171450" defTabSz="173736">
              <a:buFont typeface="Wingdings" panose="05000000000000000000" pitchFamily="2" charset="2"/>
              <a:buChar char="Ø"/>
            </a:pPr>
            <a:r>
              <a:rPr lang="en-US" baseline="0" noProof="0" dirty="0"/>
              <a:t>Let’s look for the </a:t>
            </a:r>
            <a:r>
              <a:rPr lang="en-US" u="sng" baseline="0" noProof="0" dirty="0"/>
              <a:t>signs</a:t>
            </a:r>
            <a:r>
              <a:rPr lang="en-US" u="none" baseline="0" noProof="0" dirty="0"/>
              <a:t> of </a:t>
            </a:r>
            <a:r>
              <a:rPr lang="en-US" u="none" baseline="0" noProof="0" dirty="0" err="1"/>
              <a:t>salva</a:t>
            </a:r>
            <a:r>
              <a:rPr lang="en-US" u="none" baseline="0" noProof="0" dirty="0"/>
              <a:t>.</a:t>
            </a:r>
            <a:endParaRPr lang="en-US" u="none"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12</a:t>
            </a:fld>
            <a:endParaRPr lang="fr-FR"/>
          </a:p>
        </p:txBody>
      </p:sp>
    </p:spTree>
    <p:extLst>
      <p:ext uri="{BB962C8B-B14F-4D97-AF65-F5344CB8AC3E}">
        <p14:creationId xmlns:p14="http://schemas.microsoft.com/office/powerpoint/2010/main" val="214793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Jesus said, ‘By </a:t>
            </a:r>
            <a:r>
              <a:rPr lang="en-US" b="1" i="1" u="sng" noProof="0" dirty="0"/>
              <a:t>their</a:t>
            </a:r>
            <a:r>
              <a:rPr lang="en-US" noProof="0" dirty="0"/>
              <a:t> fruit</a:t>
            </a:r>
            <a:r>
              <a:rPr lang="en-US" baseline="0" noProof="0" dirty="0"/>
              <a:t> you will know them’ </a:t>
            </a:r>
            <a:r>
              <a:rPr lang="en-US" b="1" baseline="0" noProof="0" dirty="0"/>
              <a:t>≠</a:t>
            </a:r>
            <a:r>
              <a:rPr lang="en-US" baseline="0" noProof="0" dirty="0"/>
              <a:t> the fruit of HS !</a:t>
            </a:r>
          </a:p>
          <a:p>
            <a:pPr marL="0" indent="-171450" defTabSz="173736">
              <a:buFont typeface="Wingdings" panose="05000000000000000000" pitchFamily="2" charset="2"/>
              <a:buChar char="Ø"/>
            </a:pPr>
            <a:r>
              <a:rPr lang="en-US" baseline="0" noProof="0" dirty="0"/>
              <a:t>Today we’ll see </a:t>
            </a:r>
            <a:r>
              <a:rPr lang="en-US" u="sng" baseline="0" noProof="0" dirty="0"/>
              <a:t>3 signs</a:t>
            </a:r>
            <a:r>
              <a:rPr lang="en-US" baseline="0" noProof="0" dirty="0"/>
              <a:t> of </a:t>
            </a:r>
            <a:r>
              <a:rPr lang="en-US" baseline="0" noProof="0" dirty="0" err="1"/>
              <a:t>salva</a:t>
            </a:r>
            <a:r>
              <a:rPr lang="en-US" baseline="0" noProof="0" dirty="0"/>
              <a:t>.</a:t>
            </a:r>
          </a:p>
          <a:p>
            <a:pPr marL="0" indent="0" defTabSz="173736">
              <a:buFont typeface="Wingdings" panose="05000000000000000000" pitchFamily="2" charset="2"/>
              <a:buNone/>
            </a:pPr>
            <a:r>
              <a:rPr lang="en-US" baseline="0" noProof="0" dirty="0"/>
              <a:t>	I’ll be using the </a:t>
            </a:r>
            <a:r>
              <a:rPr lang="en-US" b="0" u="sng" baseline="0" noProof="0" dirty="0"/>
              <a:t>ISV</a:t>
            </a:r>
            <a:r>
              <a:rPr lang="en-US" baseline="0" noProof="0" dirty="0"/>
              <a:t> literal </a:t>
            </a:r>
            <a:r>
              <a:rPr lang="en-US" baseline="0" noProof="0" dirty="0" err="1"/>
              <a:t>transl</a:t>
            </a:r>
            <a:endParaRPr lang="en-US" baseline="0" noProof="0" dirty="0"/>
          </a:p>
          <a:p>
            <a:pPr marL="0" indent="0" defTabSz="173736">
              <a:buFont typeface="Wingdings" panose="05000000000000000000" pitchFamily="2" charset="2"/>
              <a:buNone/>
            </a:pPr>
            <a:r>
              <a:rPr lang="en-US" baseline="0" noProof="0" dirty="0"/>
              <a:t>	Let’s </a:t>
            </a:r>
            <a:r>
              <a:rPr lang="en-US" u="sng" baseline="0" noProof="0" dirty="0"/>
              <a:t>read</a:t>
            </a:r>
            <a:r>
              <a:rPr lang="en-US" baseline="0" noProof="0" dirty="0"/>
              <a:t> Lk10v38-42. [Read]</a:t>
            </a:r>
          </a:p>
          <a:p>
            <a:pPr marL="0" indent="-171450" defTabSz="173736">
              <a:buFont typeface="Wingdings" panose="05000000000000000000" pitchFamily="2" charset="2"/>
              <a:buChar char="Ø"/>
            </a:pPr>
            <a:r>
              <a:rPr lang="en-US" baseline="0" noProof="0" dirty="0"/>
              <a:t>Here’s our </a:t>
            </a:r>
            <a:r>
              <a:rPr lang="en-US" b="1" baseline="0" noProof="0" dirty="0"/>
              <a:t>key</a:t>
            </a:r>
            <a:r>
              <a:rPr lang="en-US" baseline="0" noProof="0" dirty="0"/>
              <a:t> verse. [Read]</a:t>
            </a:r>
          </a:p>
          <a:p>
            <a:pPr marL="0" indent="-171450" defTabSz="173736">
              <a:buFont typeface="Wingdings" panose="05000000000000000000" pitchFamily="2" charset="2"/>
              <a:buChar char="Ø"/>
            </a:pPr>
            <a:r>
              <a:rPr lang="en-US" baseline="0" noProof="0" dirty="0"/>
              <a:t>Let’s </a:t>
            </a:r>
            <a:r>
              <a:rPr lang="en-US" u="sng" baseline="0" noProof="0" dirty="0"/>
              <a:t>remember</a:t>
            </a:r>
            <a:r>
              <a:rPr lang="en-US" baseline="0" noProof="0" dirty="0"/>
              <a:t> that signs </a:t>
            </a:r>
            <a:r>
              <a:rPr lang="en-US" b="1" baseline="0" noProof="0" dirty="0"/>
              <a:t>≠</a:t>
            </a:r>
            <a:r>
              <a:rPr lang="en-US" baseline="0" noProof="0" dirty="0"/>
              <a:t> the Way to salvation but follow it.</a:t>
            </a:r>
          </a:p>
        </p:txBody>
      </p:sp>
      <p:sp>
        <p:nvSpPr>
          <p:cNvPr id="4" name="Slide Number Placeholder 3"/>
          <p:cNvSpPr>
            <a:spLocks noGrp="1"/>
          </p:cNvSpPr>
          <p:nvPr>
            <p:ph type="sldNum" sz="quarter" idx="10"/>
          </p:nvPr>
        </p:nvSpPr>
        <p:spPr/>
        <p:txBody>
          <a:bodyPr/>
          <a:lstStyle/>
          <a:p>
            <a:fld id="{9F644F76-C23F-496A-BF78-F762963D30C3}" type="slidenum">
              <a:rPr lang="fr-FR" smtClean="0"/>
              <a:t>2</a:t>
            </a:fld>
            <a:endParaRPr lang="fr-FR"/>
          </a:p>
        </p:txBody>
      </p:sp>
    </p:spTree>
    <p:extLst>
      <p:ext uri="{BB962C8B-B14F-4D97-AF65-F5344CB8AC3E}">
        <p14:creationId xmlns:p14="http://schemas.microsoft.com/office/powerpoint/2010/main" val="33335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Rm10v17. [Read]</a:t>
            </a:r>
          </a:p>
          <a:p>
            <a:pPr marL="0" indent="-171450" defTabSz="173736">
              <a:buFont typeface="Wingdings" panose="05000000000000000000" pitchFamily="2" charset="2"/>
              <a:buChar char="Ø"/>
            </a:pPr>
            <a:r>
              <a:rPr lang="en-US" noProof="0" dirty="0"/>
              <a:t>Mary</a:t>
            </a:r>
            <a:r>
              <a:rPr lang="en-US" baseline="0" noProof="0" dirty="0"/>
              <a:t> </a:t>
            </a:r>
            <a:r>
              <a:rPr lang="en-US" u="sng" baseline="0" noProof="0" dirty="0"/>
              <a:t>came to trust Christ</a:t>
            </a:r>
            <a:r>
              <a:rPr lang="en-US" baseline="0" noProof="0" dirty="0"/>
              <a:t> as she listened to Him.</a:t>
            </a:r>
          </a:p>
          <a:p>
            <a:pPr marL="0" indent="0" defTabSz="173736">
              <a:buFont typeface="Wingdings" panose="05000000000000000000" pitchFamily="2" charset="2"/>
              <a:buNone/>
            </a:pPr>
            <a:r>
              <a:rPr lang="en-US" baseline="0" noProof="0" dirty="0"/>
              <a:t>	The </a:t>
            </a:r>
            <a:r>
              <a:rPr lang="en-US" u="sng" baseline="0" noProof="0" dirty="0"/>
              <a:t>1st recorded encounter</a:t>
            </a:r>
            <a:r>
              <a:rPr lang="en-US" baseline="0" noProof="0" dirty="0"/>
              <a:t> with Christ, Mary made a decision.</a:t>
            </a:r>
          </a:p>
          <a:p>
            <a:pPr marL="0" indent="-171450" defTabSz="173736">
              <a:buFont typeface="Wingdings" panose="05000000000000000000" pitchFamily="2" charset="2"/>
              <a:buChar char="Ø"/>
            </a:pPr>
            <a:r>
              <a:rPr lang="en-US" u="sng" baseline="0" noProof="0" dirty="0"/>
              <a:t>Biblical salvation</a:t>
            </a:r>
            <a:r>
              <a:rPr lang="en-US" baseline="0" noProof="0" dirty="0"/>
              <a:t> is not through a “leap in the dark”, nor does it continue as “blind faith” !</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3</a:t>
            </a:fld>
            <a:endParaRPr lang="fr-FR"/>
          </a:p>
        </p:txBody>
      </p:sp>
    </p:spTree>
    <p:extLst>
      <p:ext uri="{BB962C8B-B14F-4D97-AF65-F5344CB8AC3E}">
        <p14:creationId xmlns:p14="http://schemas.microsoft.com/office/powerpoint/2010/main" val="415452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Jn8v31. [Read]</a:t>
            </a:r>
          </a:p>
          <a:p>
            <a:pPr marL="0" indent="-171450" defTabSz="173736">
              <a:buFont typeface="Wingdings" panose="05000000000000000000" pitchFamily="2" charset="2"/>
              <a:buChar char="Ø"/>
            </a:pPr>
            <a:r>
              <a:rPr lang="en-US" u="none" noProof="0" dirty="0"/>
              <a:t>Jesus</a:t>
            </a:r>
            <a:r>
              <a:rPr lang="en-US" u="none" baseline="0" noProof="0" dirty="0"/>
              <a:t> said it very </a:t>
            </a:r>
            <a:r>
              <a:rPr lang="en-US" u="sng" baseline="0" noProof="0" dirty="0"/>
              <a:t>plainly</a:t>
            </a:r>
            <a:r>
              <a:rPr lang="en-US" u="none" baseline="0" noProof="0" dirty="0"/>
              <a:t> !</a:t>
            </a:r>
          </a:p>
          <a:p>
            <a:pPr marL="0" indent="0" defTabSz="173736">
              <a:buFont typeface="Wingdings" panose="05000000000000000000" pitchFamily="2" charset="2"/>
              <a:buNone/>
            </a:pPr>
            <a:r>
              <a:rPr lang="en-US" u="none" baseline="0" noProof="0" dirty="0"/>
              <a:t>	It’s a good </a:t>
            </a:r>
            <a:r>
              <a:rPr lang="en-US" u="sng" baseline="0" noProof="0" dirty="0"/>
              <a:t>sign</a:t>
            </a:r>
            <a:r>
              <a:rPr lang="en-US" u="none" baseline="0" noProof="0" dirty="0"/>
              <a:t> of salvation when someone listens to Christ.</a:t>
            </a:r>
          </a:p>
          <a:p>
            <a:pPr marL="0" indent="-171450" defTabSz="173736">
              <a:buFont typeface="Wingdings" panose="05000000000000000000" pitchFamily="2" charset="2"/>
              <a:buChar char="Ø"/>
            </a:pPr>
            <a:r>
              <a:rPr lang="en-US" u="none" baseline="0" noProof="0" dirty="0"/>
              <a:t>A lack of desire to hear God’s Word is a bad sign.</a:t>
            </a:r>
          </a:p>
          <a:p>
            <a:pPr marL="0" indent="0" defTabSz="173736">
              <a:buFont typeface="Wingdings" panose="05000000000000000000" pitchFamily="2" charset="2"/>
              <a:buNone/>
            </a:pPr>
            <a:r>
              <a:rPr lang="en-US" u="none" noProof="0" dirty="0"/>
              <a:t>	Is it “</a:t>
            </a:r>
            <a:r>
              <a:rPr lang="en-US" u="none" baseline="0" noProof="0" dirty="0"/>
              <a:t>fanatic” to be a “fan” of the Word of God ?</a:t>
            </a:r>
            <a:endParaRPr lang="en-US" u="none"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4</a:t>
            </a:fld>
            <a:endParaRPr lang="fr-FR"/>
          </a:p>
        </p:txBody>
      </p:sp>
    </p:spTree>
    <p:extLst>
      <p:ext uri="{BB962C8B-B14F-4D97-AF65-F5344CB8AC3E}">
        <p14:creationId xmlns:p14="http://schemas.microsoft.com/office/powerpoint/2010/main" val="91732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re-read</a:t>
            </a:r>
            <a:r>
              <a:rPr lang="en-US" noProof="0" dirty="0"/>
              <a:t> Lk10v39. [Read]</a:t>
            </a:r>
          </a:p>
          <a:p>
            <a:pPr marL="0" indent="-171450" defTabSz="173736">
              <a:buFont typeface="Wingdings" panose="05000000000000000000" pitchFamily="2" charset="2"/>
              <a:buChar char="Ø"/>
            </a:pPr>
            <a:r>
              <a:rPr lang="en-US" noProof="0" dirty="0"/>
              <a:t>Martha</a:t>
            </a:r>
            <a:r>
              <a:rPr lang="en-US" baseline="0" noProof="0" dirty="0"/>
              <a:t> certainly </a:t>
            </a:r>
            <a:r>
              <a:rPr lang="en-US" u="sng" baseline="0" noProof="0" dirty="0"/>
              <a:t>greeted</a:t>
            </a:r>
            <a:r>
              <a:rPr lang="en-US" baseline="0" noProof="0" dirty="0"/>
              <a:t> Jesus when He came into their house.</a:t>
            </a:r>
          </a:p>
          <a:p>
            <a:pPr marL="0" indent="0" defTabSz="173736">
              <a:buFont typeface="Wingdings" panose="05000000000000000000" pitchFamily="2" charset="2"/>
              <a:buNone/>
            </a:pPr>
            <a:r>
              <a:rPr lang="en-US" baseline="0" noProof="0" dirty="0"/>
              <a:t>	But, she rushed off to </a:t>
            </a:r>
            <a:r>
              <a:rPr lang="en-US" u="sng" baseline="0" noProof="0" dirty="0"/>
              <a:t>work</a:t>
            </a:r>
            <a:r>
              <a:rPr lang="en-US" baseline="0" noProof="0" dirty="0"/>
              <a:t> !</a:t>
            </a:r>
          </a:p>
          <a:p>
            <a:pPr marL="0" indent="0" defTabSz="173736">
              <a:buFont typeface="Wingdings" panose="05000000000000000000" pitchFamily="2" charset="2"/>
              <a:buNone/>
            </a:pPr>
            <a:r>
              <a:rPr lang="en-US" baseline="0" noProof="0" dirty="0"/>
              <a:t>	There’s no sin in that, but it’s a </a:t>
            </a:r>
            <a:r>
              <a:rPr lang="en-US" u="sng" baseline="0" noProof="0" dirty="0"/>
              <a:t>bad sign</a:t>
            </a:r>
            <a:r>
              <a:rPr lang="en-US" baseline="0" noProof="0" dirty="0"/>
              <a:t> about her salvation.</a:t>
            </a:r>
          </a:p>
          <a:p>
            <a:pPr marL="0" indent="-171450" defTabSz="173736">
              <a:buFont typeface="Wingdings" panose="05000000000000000000" pitchFamily="2" charset="2"/>
              <a:buChar char="Ø"/>
            </a:pPr>
            <a:r>
              <a:rPr lang="en-US" baseline="0" noProof="0" dirty="0"/>
              <a:t>Mary “kept listening” ; she </a:t>
            </a:r>
            <a:r>
              <a:rPr lang="en-US" u="sng" baseline="0" noProof="0" dirty="0"/>
              <a:t>liked</a:t>
            </a:r>
            <a:r>
              <a:rPr lang="en-US" baseline="0" noProof="0" dirty="0"/>
              <a:t> hearing the Master speak.</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5</a:t>
            </a:fld>
            <a:endParaRPr lang="fr-FR"/>
          </a:p>
        </p:txBody>
      </p:sp>
    </p:spTree>
    <p:extLst>
      <p:ext uri="{BB962C8B-B14F-4D97-AF65-F5344CB8AC3E}">
        <p14:creationId xmlns:p14="http://schemas.microsoft.com/office/powerpoint/2010/main" val="2263062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Jn11v32-45. [Read]</a:t>
            </a:r>
          </a:p>
          <a:p>
            <a:pPr marL="0" indent="-171450" defTabSz="173736">
              <a:buFont typeface="Wingdings" panose="05000000000000000000" pitchFamily="2" charset="2"/>
              <a:buChar char="Ø"/>
            </a:pPr>
            <a:r>
              <a:rPr lang="en-US" noProof="0" dirty="0"/>
              <a:t>Mary</a:t>
            </a:r>
            <a:r>
              <a:rPr lang="en-US" baseline="0" noProof="0" dirty="0"/>
              <a:t> looked at Jesus with </a:t>
            </a:r>
            <a:r>
              <a:rPr lang="en-US" u="sng" baseline="0" noProof="0" dirty="0"/>
              <a:t>tears</a:t>
            </a:r>
            <a:r>
              <a:rPr lang="en-US" baseline="0" noProof="0" dirty="0"/>
              <a:t> in her eyes and He began to cry.</a:t>
            </a:r>
          </a:p>
          <a:p>
            <a:pPr marL="0" indent="0" defTabSz="173736">
              <a:buFont typeface="Wingdings" panose="05000000000000000000" pitchFamily="2" charset="2"/>
              <a:buNone/>
            </a:pPr>
            <a:r>
              <a:rPr lang="en-US" baseline="0" noProof="0" dirty="0"/>
              <a:t>	He did not have to correct her </a:t>
            </a:r>
            <a:r>
              <a:rPr lang="en-US" u="sng" baseline="0" noProof="0" dirty="0"/>
              <a:t>view</a:t>
            </a:r>
            <a:r>
              <a:rPr lang="en-US" baseline="0" noProof="0" dirty="0"/>
              <a:t> of Him as He did for Martha.</a:t>
            </a:r>
          </a:p>
          <a:p>
            <a:pPr marL="0" indent="-171450" defTabSz="173736">
              <a:buFont typeface="Wingdings" panose="05000000000000000000" pitchFamily="2" charset="2"/>
              <a:buChar char="Ø"/>
            </a:pPr>
            <a:r>
              <a:rPr lang="en-US" noProof="0" dirty="0"/>
              <a:t>Jesus had called for her so that she could </a:t>
            </a:r>
            <a:r>
              <a:rPr lang="en-US" u="sng" noProof="0" dirty="0"/>
              <a:t>see</a:t>
            </a:r>
            <a:r>
              <a:rPr lang="en-US" noProof="0" dirty="0"/>
              <a:t> the resurrection.</a:t>
            </a:r>
          </a:p>
          <a:p>
            <a:pPr marL="0" indent="0" defTabSz="173736">
              <a:buFont typeface="Wingdings" panose="05000000000000000000" pitchFamily="2" charset="2"/>
              <a:buNone/>
            </a:pPr>
            <a:r>
              <a:rPr lang="en-US" noProof="0" dirty="0"/>
              <a:t>	She </a:t>
            </a:r>
            <a:r>
              <a:rPr lang="en-US" b="1" u="sng" noProof="0" dirty="0"/>
              <a:t>brought</a:t>
            </a:r>
            <a:r>
              <a:rPr lang="en-US" noProof="0" dirty="0"/>
              <a:t> others to Jesus !</a:t>
            </a:r>
          </a:p>
        </p:txBody>
      </p:sp>
      <p:sp>
        <p:nvSpPr>
          <p:cNvPr id="4" name="Slide Number Placeholder 3"/>
          <p:cNvSpPr>
            <a:spLocks noGrp="1"/>
          </p:cNvSpPr>
          <p:nvPr>
            <p:ph type="sldNum" sz="quarter" idx="10"/>
          </p:nvPr>
        </p:nvSpPr>
        <p:spPr/>
        <p:txBody>
          <a:bodyPr/>
          <a:lstStyle/>
          <a:p>
            <a:fld id="{9F644F76-C23F-496A-BF78-F762963D30C3}" type="slidenum">
              <a:rPr lang="fr-FR" smtClean="0"/>
              <a:t>6</a:t>
            </a:fld>
            <a:endParaRPr lang="fr-FR"/>
          </a:p>
        </p:txBody>
      </p:sp>
    </p:spTree>
    <p:extLst>
      <p:ext uri="{BB962C8B-B14F-4D97-AF65-F5344CB8AC3E}">
        <p14:creationId xmlns:p14="http://schemas.microsoft.com/office/powerpoint/2010/main" val="2149143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He12v2. [Read]</a:t>
            </a:r>
          </a:p>
          <a:p>
            <a:pPr marL="0" indent="-171450" defTabSz="173736">
              <a:buFont typeface="Wingdings" panose="05000000000000000000" pitchFamily="2" charset="2"/>
              <a:buChar char="Ø"/>
            </a:pPr>
            <a:r>
              <a:rPr lang="en-US" b="1" u="sng" noProof="0" dirty="0"/>
              <a:t>All</a:t>
            </a:r>
            <a:r>
              <a:rPr lang="en-US" baseline="0" noProof="0" dirty="0"/>
              <a:t> truly saved Christians look to Jesus, “the author and </a:t>
            </a:r>
            <a:r>
              <a:rPr lang="en-US" u="sng" baseline="0" noProof="0" dirty="0"/>
              <a:t>finisher</a:t>
            </a:r>
            <a:r>
              <a:rPr lang="en-US" baseline="0" noProof="0" dirty="0"/>
              <a:t> of our faith”.</a:t>
            </a:r>
          </a:p>
          <a:p>
            <a:pPr marL="0" indent="-171450" defTabSz="173736">
              <a:buFont typeface="Wingdings" panose="05000000000000000000" pitchFamily="2" charset="2"/>
              <a:buChar char="Ø"/>
            </a:pPr>
            <a:r>
              <a:rPr lang="en-US" noProof="0" dirty="0"/>
              <a:t>It is not an option for super Christians, it is a </a:t>
            </a:r>
            <a:r>
              <a:rPr lang="en-US" u="sng" noProof="0" dirty="0"/>
              <a:t>normal</a:t>
            </a:r>
            <a:r>
              <a:rPr lang="en-US" baseline="0" noProof="0" dirty="0"/>
              <a:t> sign of salvation.</a:t>
            </a:r>
          </a:p>
          <a:p>
            <a:pPr marL="0" indent="-171450" defTabSz="173736">
              <a:buFont typeface="Wingdings" panose="05000000000000000000" pitchFamily="2" charset="2"/>
              <a:buChar char="Ø"/>
            </a:pPr>
            <a:r>
              <a:rPr lang="en-US" b="1" i="1" noProof="0" dirty="0"/>
              <a:t>Mary didn’t go to the tomb !</a:t>
            </a:r>
          </a:p>
        </p:txBody>
      </p:sp>
      <p:sp>
        <p:nvSpPr>
          <p:cNvPr id="4" name="Slide Number Placeholder 3"/>
          <p:cNvSpPr>
            <a:spLocks noGrp="1"/>
          </p:cNvSpPr>
          <p:nvPr>
            <p:ph type="sldNum" sz="quarter" idx="10"/>
          </p:nvPr>
        </p:nvSpPr>
        <p:spPr/>
        <p:txBody>
          <a:bodyPr/>
          <a:lstStyle/>
          <a:p>
            <a:fld id="{9F644F76-C23F-496A-BF78-F762963D30C3}" type="slidenum">
              <a:rPr lang="fr-FR" smtClean="0"/>
              <a:t>7</a:t>
            </a:fld>
            <a:endParaRPr lang="fr-FR"/>
          </a:p>
        </p:txBody>
      </p:sp>
    </p:spTree>
    <p:extLst>
      <p:ext uri="{BB962C8B-B14F-4D97-AF65-F5344CB8AC3E}">
        <p14:creationId xmlns:p14="http://schemas.microsoft.com/office/powerpoint/2010/main" val="4035909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1Ch16v8-12. [Read]</a:t>
            </a:r>
          </a:p>
          <a:p>
            <a:pPr marL="0" indent="-171450" defTabSz="173736">
              <a:buFont typeface="Wingdings" panose="05000000000000000000" pitchFamily="2" charset="2"/>
              <a:buChar char="Ø"/>
            </a:pPr>
            <a:r>
              <a:rPr lang="en-US" b="0" i="0" noProof="0" dirty="0"/>
              <a:t>David</a:t>
            </a:r>
            <a:r>
              <a:rPr lang="en-US" b="0" i="0" baseline="0" noProof="0" dirty="0"/>
              <a:t> reminds us to always that those God has saved </a:t>
            </a:r>
            <a:r>
              <a:rPr lang="en-US" b="0" i="0" u="sng" baseline="0" noProof="0" dirty="0"/>
              <a:t>always</a:t>
            </a:r>
            <a:r>
              <a:rPr lang="en-US" b="0" i="0" baseline="0" noProof="0" dirty="0"/>
              <a:t> keep their eyes on Him.</a:t>
            </a:r>
          </a:p>
          <a:p>
            <a:pPr marL="0" indent="0" defTabSz="173736">
              <a:buFont typeface="Wingdings" panose="05000000000000000000" pitchFamily="2" charset="2"/>
              <a:buNone/>
            </a:pPr>
            <a:r>
              <a:rPr lang="en-US" b="0" i="0" baseline="0" noProof="0" dirty="0"/>
              <a:t>	There are </a:t>
            </a:r>
            <a:r>
              <a:rPr lang="en-US" b="0" i="0" u="sng" baseline="0" noProof="0" dirty="0"/>
              <a:t>10 imperatives</a:t>
            </a:r>
            <a:r>
              <a:rPr lang="en-US" b="0" i="0" baseline="0" noProof="0" dirty="0"/>
              <a:t> in the passage we just read.</a:t>
            </a:r>
          </a:p>
          <a:p>
            <a:pPr marL="0" indent="-171450" defTabSz="173736">
              <a:buFont typeface="Wingdings" panose="05000000000000000000" pitchFamily="2" charset="2"/>
              <a:buChar char="Ø"/>
            </a:pPr>
            <a:r>
              <a:rPr lang="en-US" b="0" i="0" baseline="0" noProof="0" dirty="0"/>
              <a:t>That’s </a:t>
            </a:r>
            <a:r>
              <a:rPr lang="en-US" b="0" i="0" u="sng" baseline="0" noProof="0" dirty="0"/>
              <a:t>how</a:t>
            </a:r>
            <a:r>
              <a:rPr lang="en-US" b="0" i="0" baseline="0" noProof="0" dirty="0"/>
              <a:t> truly saved people keep their eyes on the Lord.</a:t>
            </a:r>
            <a:endParaRPr lang="en-US" b="1" i="1"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8</a:t>
            </a:fld>
            <a:endParaRPr lang="fr-FR"/>
          </a:p>
        </p:txBody>
      </p:sp>
    </p:spTree>
    <p:extLst>
      <p:ext uri="{BB962C8B-B14F-4D97-AF65-F5344CB8AC3E}">
        <p14:creationId xmlns:p14="http://schemas.microsoft.com/office/powerpoint/2010/main" val="303484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173736">
              <a:buFont typeface="Wingdings" panose="05000000000000000000" pitchFamily="2" charset="2"/>
              <a:buNone/>
            </a:pPr>
            <a:r>
              <a:rPr lang="en-US" noProof="0" dirty="0"/>
              <a:t>	Let’s </a:t>
            </a:r>
            <a:r>
              <a:rPr lang="en-US" u="sng" noProof="0" dirty="0"/>
              <a:t>read</a:t>
            </a:r>
            <a:r>
              <a:rPr lang="en-US" noProof="0" dirty="0"/>
              <a:t> Jn12v1-3. [Read]</a:t>
            </a:r>
          </a:p>
          <a:p>
            <a:pPr marL="0" marR="0" lvl="0" indent="-171450" algn="l" defTabSz="17373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noProof="0" dirty="0"/>
              <a:t>Love</a:t>
            </a:r>
            <a:r>
              <a:rPr lang="en-US" baseline="0" noProof="0" dirty="0"/>
              <a:t> is like faith, without </a:t>
            </a:r>
            <a:r>
              <a:rPr lang="en-US" u="sng" baseline="0" noProof="0" dirty="0"/>
              <a:t>works</a:t>
            </a:r>
            <a:r>
              <a:rPr lang="en-US" baseline="0" noProof="0" dirty="0"/>
              <a:t> it is dead !</a:t>
            </a:r>
          </a:p>
          <a:p>
            <a:pPr marL="0" marR="0" lvl="0" indent="0" algn="l" defTabSz="173736"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aseline="0" noProof="0" dirty="0"/>
              <a:t>	Mary showed her love for Jesus in </a:t>
            </a:r>
            <a:r>
              <a:rPr lang="en-US" u="sng" baseline="0" noProof="0" dirty="0"/>
              <a:t>two</a:t>
            </a:r>
            <a:r>
              <a:rPr lang="en-US" baseline="0" noProof="0" dirty="0"/>
              <a:t> ways : the cost &amp; her hair.</a:t>
            </a:r>
          </a:p>
          <a:p>
            <a:pPr marL="0" marR="0" lvl="0" indent="-171450" algn="l" defTabSz="17373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aseline="0" noProof="0" dirty="0"/>
              <a:t>She gave her very </a:t>
            </a:r>
            <a:r>
              <a:rPr lang="en-US" u="sng" baseline="0" noProof="0" dirty="0"/>
              <a:t>best</a:t>
            </a:r>
            <a:r>
              <a:rPr lang="en-US" baseline="0" noProof="0" dirty="0"/>
              <a:t>, all she probably had </a:t>
            </a:r>
            <a:r>
              <a:rPr lang="en-US" b="1" i="1" u="sng" baseline="0" noProof="0" dirty="0"/>
              <a:t>PLUS</a:t>
            </a:r>
            <a:r>
              <a:rPr lang="en-US" baseline="0" noProof="0" dirty="0"/>
              <a:t> her </a:t>
            </a:r>
            <a:r>
              <a:rPr lang="en-US" u="sng" baseline="0" noProof="0" dirty="0"/>
              <a:t>pride</a:t>
            </a:r>
            <a:r>
              <a:rPr lang="en-US" baseline="0" noProof="0" dirty="0"/>
              <a:t> and position to be a </a:t>
            </a:r>
            <a:r>
              <a:rPr lang="en-US" b="1" i="1" u="none" baseline="0" noProof="0" dirty="0"/>
              <a:t>slave</a:t>
            </a:r>
            <a:r>
              <a:rPr lang="en-US" baseline="0" noProof="0" dirty="0"/>
              <a:t> for Christ.</a:t>
            </a:r>
            <a:endParaRPr lang="en-US" noProof="0" dirty="0"/>
          </a:p>
        </p:txBody>
      </p:sp>
      <p:sp>
        <p:nvSpPr>
          <p:cNvPr id="4" name="Slide Number Placeholder 3"/>
          <p:cNvSpPr>
            <a:spLocks noGrp="1"/>
          </p:cNvSpPr>
          <p:nvPr>
            <p:ph type="sldNum" sz="quarter" idx="10"/>
          </p:nvPr>
        </p:nvSpPr>
        <p:spPr/>
        <p:txBody>
          <a:bodyPr/>
          <a:lstStyle/>
          <a:p>
            <a:fld id="{9F644F76-C23F-496A-BF78-F762963D30C3}" type="slidenum">
              <a:rPr lang="fr-FR" smtClean="0"/>
              <a:t>9</a:t>
            </a:fld>
            <a:endParaRPr lang="fr-FR"/>
          </a:p>
        </p:txBody>
      </p:sp>
    </p:spTree>
    <p:extLst>
      <p:ext uri="{BB962C8B-B14F-4D97-AF65-F5344CB8AC3E}">
        <p14:creationId xmlns:p14="http://schemas.microsoft.com/office/powerpoint/2010/main" val="15099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9307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983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200420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50747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88CE1B-B2D2-4E1F-89AF-E19E6F4D890C}" type="datetimeFigureOut">
              <a:rPr lang="fr-FR" smtClean="0"/>
              <a:t>24/04/2019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13571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4026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4288CE1B-B2D2-4E1F-89AF-E19E6F4D890C}" type="datetimeFigureOut">
              <a:rPr lang="fr-FR" smtClean="0"/>
              <a:t>24/04/2019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2476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4288CE1B-B2D2-4E1F-89AF-E19E6F4D890C}" type="datetimeFigureOut">
              <a:rPr lang="fr-FR" smtClean="0"/>
              <a:t>24/04/2019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163543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CE1B-B2D2-4E1F-89AF-E19E6F4D890C}" type="datetimeFigureOut">
              <a:rPr lang="fr-FR" smtClean="0"/>
              <a:t>24/04/2019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9711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8414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88CE1B-B2D2-4E1F-89AF-E19E6F4D890C}" type="datetimeFigureOut">
              <a:rPr lang="fr-FR" smtClean="0"/>
              <a:t>24/04/2019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B353A4-D91A-4440-AA8E-CB508D2101B4}" type="slidenum">
              <a:rPr lang="fr-FR" smtClean="0"/>
              <a:t>‹#›</a:t>
            </a:fld>
            <a:endParaRPr lang="fr-FR"/>
          </a:p>
        </p:txBody>
      </p:sp>
    </p:spTree>
    <p:extLst>
      <p:ext uri="{BB962C8B-B14F-4D97-AF65-F5344CB8AC3E}">
        <p14:creationId xmlns:p14="http://schemas.microsoft.com/office/powerpoint/2010/main" val="386082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CE1B-B2D2-4E1F-89AF-E19E6F4D890C}" type="datetimeFigureOut">
              <a:rPr lang="fr-FR" smtClean="0"/>
              <a:t>24/04/2019</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353A4-D91A-4440-AA8E-CB508D2101B4}" type="slidenum">
              <a:rPr lang="fr-FR" smtClean="0"/>
              <a:t>‹#›</a:t>
            </a:fld>
            <a:endParaRPr lang="fr-FR"/>
          </a:p>
        </p:txBody>
      </p:sp>
    </p:spTree>
    <p:extLst>
      <p:ext uri="{BB962C8B-B14F-4D97-AF65-F5344CB8AC3E}">
        <p14:creationId xmlns:p14="http://schemas.microsoft.com/office/powerpoint/2010/main" val="402739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1874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"If you </a:t>
            </a:r>
            <a:r>
              <a:rPr lang="en-US" sz="4800" b="1" i="1" u="sng" dirty="0">
                <a:solidFill>
                  <a:srgbClr val="FFC000"/>
                </a:solidFill>
                <a:latin typeface="Arial" panose="020B0604020202020204" pitchFamily="34" charset="0"/>
                <a:cs typeface="Arial" panose="020B0604020202020204" pitchFamily="34" charset="0"/>
              </a:rPr>
              <a:t>love</a:t>
            </a:r>
            <a:r>
              <a:rPr lang="en-US" sz="4800" dirty="0">
                <a:solidFill>
                  <a:schemeClr val="bg1"/>
                </a:solidFill>
                <a:latin typeface="Arial" panose="020B0604020202020204" pitchFamily="34" charset="0"/>
                <a:cs typeface="Arial" panose="020B0604020202020204" pitchFamily="34" charset="0"/>
              </a:rPr>
              <a:t> me, keep my commandments. </a:t>
            </a:r>
            <a:r>
              <a:rPr lang="en-US" sz="2400" b="1" i="1" dirty="0">
                <a:solidFill>
                  <a:srgbClr val="00FF00"/>
                </a:solidFill>
                <a:latin typeface="Arial" panose="020B0604020202020204" pitchFamily="34" charset="0"/>
                <a:cs typeface="Arial" panose="020B0604020202020204" pitchFamily="34" charset="0"/>
              </a:rPr>
              <a:t>John 14:15</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It shows when someone loves Christ.</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The “law of Christ” is love.</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1197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lvl="0" indent="0" algn="ctr">
              <a:buNone/>
            </a:pPr>
            <a:r>
              <a:rPr lang="en-US" sz="4800" dirty="0">
                <a:solidFill>
                  <a:prstClr val="white"/>
                </a:solidFill>
                <a:latin typeface="Arial" panose="020B0604020202020204" pitchFamily="34" charset="0"/>
                <a:cs typeface="Arial" panose="020B0604020202020204" pitchFamily="34" charset="0"/>
              </a:rPr>
              <a:t>I tell you with certainty, wherever the gospel is proclaimed in the whole world, what she has done will also be told as a </a:t>
            </a:r>
            <a:r>
              <a:rPr lang="en-US" sz="4800" b="1" i="1" u="sng" dirty="0">
                <a:solidFill>
                  <a:srgbClr val="FFC000"/>
                </a:solidFill>
                <a:latin typeface="Arial" panose="020B0604020202020204" pitchFamily="34" charset="0"/>
                <a:cs typeface="Arial" panose="020B0604020202020204" pitchFamily="34" charset="0"/>
              </a:rPr>
              <a:t>memorial</a:t>
            </a:r>
            <a:r>
              <a:rPr lang="en-US" sz="4800" dirty="0">
                <a:solidFill>
                  <a:prstClr val="white"/>
                </a:solidFill>
                <a:latin typeface="Arial" panose="020B0604020202020204" pitchFamily="34" charset="0"/>
                <a:cs typeface="Arial" panose="020B0604020202020204" pitchFamily="34" charset="0"/>
              </a:rPr>
              <a:t> to her." </a:t>
            </a:r>
            <a:r>
              <a:rPr lang="en-US" sz="2400" b="1" i="1" dirty="0">
                <a:solidFill>
                  <a:srgbClr val="00FF00"/>
                </a:solidFill>
                <a:latin typeface="Arial" panose="020B0604020202020204" pitchFamily="34" charset="0"/>
                <a:cs typeface="Arial" panose="020B0604020202020204" pitchFamily="34" charset="0"/>
              </a:rPr>
              <a:t>Mark 14:9</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The sign of love is part of the Gospel.</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Jesus loves us in word and deed.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84632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Review, React, Return</a:t>
            </a:r>
          </a:p>
        </p:txBody>
      </p:sp>
      <p:sp>
        <p:nvSpPr>
          <p:cNvPr id="5" name="Text Placeholder 4"/>
          <p:cNvSpPr>
            <a:spLocks noGrp="1"/>
          </p:cNvSpPr>
          <p:nvPr>
            <p:ph type="body" idx="1"/>
          </p:nvPr>
        </p:nvSpPr>
        <p:spPr>
          <a:xfrm>
            <a:off x="-1" y="6034088"/>
            <a:ext cx="12191999" cy="823912"/>
          </a:xfrm>
        </p:spPr>
        <p:txBody>
          <a:bodyPr>
            <a:normAutofit/>
          </a:bodyPr>
          <a:lstStyle/>
          <a:p>
            <a:pPr algn="ctr"/>
            <a:r>
              <a:rPr lang="en-US" sz="4800" i="1" u="sng">
                <a:solidFill>
                  <a:srgbClr val="FFFF00"/>
                </a:solidFill>
                <a:latin typeface="Arial" panose="020B0604020202020204" pitchFamily="34" charset="0"/>
                <a:cs typeface="Arial" panose="020B0604020202020204" pitchFamily="34" charset="0"/>
              </a:rPr>
              <a:t>www.Pass4missions.com/library</a:t>
            </a:r>
            <a:endParaRPr lang="en-US" sz="4800" i="1" u="sng" dirty="0">
              <a:solidFill>
                <a:srgbClr val="FFFF00"/>
              </a:solidFill>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a:xfrm>
            <a:off x="-1" y="781878"/>
            <a:ext cx="4149968" cy="5252209"/>
          </a:xfrm>
        </p:spPr>
        <p:txBody>
          <a:bodyPr anchor="ctr">
            <a:normAutofit/>
          </a:bodyPr>
          <a:lstStyle/>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Listening</a:t>
            </a:r>
            <a:endParaRPr lang="en-US" sz="4000" i="1"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Looking</a:t>
            </a:r>
            <a:endParaRPr lang="en-US" sz="4000" i="1"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4000" i="1" dirty="0">
                <a:solidFill>
                  <a:schemeClr val="bg1"/>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Loving</a:t>
            </a:r>
            <a:endParaRPr lang="en-US" sz="4000" i="1" dirty="0">
              <a:solidFill>
                <a:schemeClr val="bg1"/>
              </a:solidFill>
              <a:latin typeface="Arial" panose="020B0604020202020204" pitchFamily="34" charset="0"/>
              <a:cs typeface="Arial" panose="020B0604020202020204" pitchFamily="34" charset="0"/>
            </a:endParaRPr>
          </a:p>
        </p:txBody>
      </p:sp>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She had a sister named Mary, who sat down at the Lord's feet and kept listening to what he was saying.      </a:t>
            </a:r>
            <a:r>
              <a:rPr lang="en-US" sz="2400" b="1" i="1" dirty="0">
                <a:solidFill>
                  <a:srgbClr val="00FF00"/>
                </a:solidFill>
                <a:latin typeface="Arial" panose="020B0604020202020204" pitchFamily="34" charset="0"/>
                <a:cs typeface="Arial" panose="020B0604020202020204" pitchFamily="34" charset="0"/>
              </a:rPr>
              <a:t>Luke 10:39</a:t>
            </a:r>
          </a:p>
        </p:txBody>
      </p:sp>
    </p:spTree>
    <p:extLst>
      <p:ext uri="{BB962C8B-B14F-4D97-AF65-F5344CB8AC3E}">
        <p14:creationId xmlns:p14="http://schemas.microsoft.com/office/powerpoint/2010/main" val="81247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anim calcmode="lin" valueType="num">
                                      <p:cBhvr>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anim calcmode="lin" valueType="num">
                                      <p:cBhvr>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anim calcmode="lin" valueType="num">
                                      <p:cBhvr>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arn(inVertical)">
                                      <p:cBhvr>
                                        <p:cTn id="3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uiExpand="1" build="p"/>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chemeClr val="tx1">
                <a:lumMod val="95000"/>
                <a:lumOff val="5000"/>
              </a:schemeClr>
            </a:gs>
            <a:gs pos="0">
              <a:srgbClr val="800000"/>
            </a:gs>
            <a:gs pos="100000">
              <a:srgbClr val="8000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She had a sister named </a:t>
            </a:r>
            <a:r>
              <a:rPr lang="en-US" sz="4800" b="1" i="1" u="sng" dirty="0">
                <a:solidFill>
                  <a:srgbClr val="FFC000"/>
                </a:solidFill>
                <a:latin typeface="Arial" panose="020B0604020202020204" pitchFamily="34" charset="0"/>
                <a:cs typeface="Arial" panose="020B0604020202020204" pitchFamily="34" charset="0"/>
              </a:rPr>
              <a:t>Mary</a:t>
            </a:r>
            <a:r>
              <a:rPr lang="en-US" sz="4800" dirty="0">
                <a:solidFill>
                  <a:schemeClr val="bg1"/>
                </a:solidFill>
                <a:latin typeface="Arial" panose="020B0604020202020204" pitchFamily="34" charset="0"/>
                <a:cs typeface="Arial" panose="020B0604020202020204" pitchFamily="34" charset="0"/>
              </a:rPr>
              <a:t>, who sat down at the Lord's feet and kept </a:t>
            </a:r>
            <a:r>
              <a:rPr lang="en-US" sz="4800" b="1" i="1" u="sng" dirty="0">
                <a:solidFill>
                  <a:schemeClr val="bg1"/>
                </a:solidFill>
                <a:latin typeface="Arial" panose="020B0604020202020204" pitchFamily="34" charset="0"/>
                <a:cs typeface="Arial" panose="020B0604020202020204" pitchFamily="34" charset="0"/>
              </a:rPr>
              <a:t>listening</a:t>
            </a:r>
            <a:r>
              <a:rPr lang="en-US" sz="4800" dirty="0">
                <a:solidFill>
                  <a:schemeClr val="bg1"/>
                </a:solidFill>
                <a:latin typeface="Arial" panose="020B0604020202020204" pitchFamily="34" charset="0"/>
                <a:cs typeface="Arial" panose="020B0604020202020204" pitchFamily="34" charset="0"/>
              </a:rPr>
              <a:t> to what he was saying.      </a:t>
            </a:r>
            <a:r>
              <a:rPr lang="en-US" sz="2400" b="1" i="1" dirty="0">
                <a:solidFill>
                  <a:srgbClr val="00FF00"/>
                </a:solidFill>
                <a:latin typeface="Arial" panose="020B0604020202020204" pitchFamily="34" charset="0"/>
                <a:cs typeface="Arial" panose="020B0604020202020204" pitchFamily="34" charset="0"/>
              </a:rPr>
              <a:t>Luke 10:39</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Signs of Salvation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Just listening does not save you !</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lnSpc>
                <a:spcPct val="100000"/>
              </a:lnSpc>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en-US" sz="3600" dirty="0">
                <a:solidFill>
                  <a:srgbClr val="00FF00"/>
                </a:solidFill>
              </a:rPr>
              <a:t> Next</a:t>
            </a:r>
            <a:endParaRPr lang="fr-FR" sz="3600" dirty="0">
              <a:solidFill>
                <a:srgbClr val="00FF00"/>
              </a:solidFill>
            </a:endParaRPr>
          </a:p>
        </p:txBody>
      </p:sp>
    </p:spTree>
    <p:extLst>
      <p:ext uri="{BB962C8B-B14F-4D97-AF65-F5344CB8AC3E}">
        <p14:creationId xmlns:p14="http://schemas.microsoft.com/office/powerpoint/2010/main" val="19902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anim calcmode="lin" valueType="num">
                                      <p:cBhvr>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500"/>
                                        <p:tgtEl>
                                          <p:spTgt spid="6">
                                            <p:txEl>
                                              <p:pRg st="1" end="1"/>
                                            </p:txEl>
                                          </p:spTgt>
                                        </p:tgtEl>
                                      </p:cBhvr>
                                    </p:animEffect>
                                    <p:anim calcmode="lin" valueType="num">
                                      <p:cBhvr>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anim calcmode="lin" valueType="num">
                                      <p:cBhvr>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arn(inVertical)">
                                      <p:cBhvr>
                                        <p:cTn id="36" dur="500"/>
                                        <p:tgtEl>
                                          <p:spTgt spid="5">
                                            <p:txEl>
                                              <p:pRg st="0" end="0"/>
                                            </p:txEl>
                                          </p:spTgt>
                                        </p:tgtEl>
                                      </p:cBhvr>
                                    </p:animEffect>
                                  </p:childTnLst>
                                </p:cTn>
                              </p:par>
                            </p:childTnLst>
                          </p:cTn>
                        </p:par>
                        <p:par>
                          <p:cTn id="37" fill="hold">
                            <p:stCondLst>
                              <p:cond delay="500"/>
                            </p:stCondLst>
                            <p:childTnLst>
                              <p:par>
                                <p:cTn id="38" presetID="16" presetClass="entr" presetSubtype="21" fill="hold" nodeType="after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barn(inVertical)">
                                      <p:cBhvr>
                                        <p:cTn id="4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p:bldP spid="5" grpId="0" build="p"/>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Faith results from </a:t>
            </a:r>
            <a:r>
              <a:rPr lang="en-US" sz="4800" b="1" i="1" u="sng" dirty="0">
                <a:solidFill>
                  <a:srgbClr val="FFC000"/>
                </a:solidFill>
                <a:latin typeface="Arial" panose="020B0604020202020204" pitchFamily="34" charset="0"/>
                <a:cs typeface="Arial" panose="020B0604020202020204" pitchFamily="34" charset="0"/>
              </a:rPr>
              <a:t>listening</a:t>
            </a:r>
            <a:r>
              <a:rPr lang="en-US" sz="4800" dirty="0">
                <a:solidFill>
                  <a:schemeClr val="bg1"/>
                </a:solidFill>
                <a:latin typeface="Arial" panose="020B0604020202020204" pitchFamily="34" charset="0"/>
                <a:cs typeface="Arial" panose="020B0604020202020204" pitchFamily="34" charset="0"/>
              </a:rPr>
              <a:t>, and listening results through the word of the Messiah. </a:t>
            </a:r>
            <a:r>
              <a:rPr lang="en-US" sz="2400" b="1" i="1" dirty="0">
                <a:solidFill>
                  <a:srgbClr val="00FF00"/>
                </a:solidFill>
                <a:latin typeface="Arial" panose="020B0604020202020204" pitchFamily="34" charset="0"/>
                <a:cs typeface="Arial" panose="020B0604020202020204" pitchFamily="34" charset="0"/>
              </a:rPr>
              <a:t>Romans 10:17</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Listening to Christ is the way to faith.</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Mary was “caught” by His Word.</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t>
            </a:r>
            <a:r>
              <a:rPr lang="en-US" sz="4000" b="1" i="1" dirty="0">
                <a:solidFill>
                  <a:srgbClr val="FFC000"/>
                </a:solidFill>
                <a:latin typeface="Arial" panose="020B0604020202020204" pitchFamily="34" charset="0"/>
                <a:cs typeface="Arial" panose="020B0604020202020204" pitchFamily="34" charset="0"/>
              </a:rPr>
              <a:t>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83975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So Jesus told those Jews who had believed in him, "If you </a:t>
            </a:r>
            <a:r>
              <a:rPr lang="en-US" sz="4800" b="1" i="1" u="sng" dirty="0">
                <a:solidFill>
                  <a:srgbClr val="FFC000"/>
                </a:solidFill>
                <a:latin typeface="Arial" panose="020B0604020202020204" pitchFamily="34" charset="0"/>
                <a:cs typeface="Arial" panose="020B0604020202020204" pitchFamily="34" charset="0"/>
              </a:rPr>
              <a:t>continue in my word</a:t>
            </a:r>
            <a:r>
              <a:rPr lang="en-US" sz="4800" dirty="0">
                <a:solidFill>
                  <a:schemeClr val="bg1"/>
                </a:solidFill>
                <a:latin typeface="Arial" panose="020B0604020202020204" pitchFamily="34" charset="0"/>
                <a:cs typeface="Arial" panose="020B0604020202020204" pitchFamily="34" charset="0"/>
              </a:rPr>
              <a:t>, you are really my disciples. </a:t>
            </a:r>
            <a:r>
              <a:rPr lang="en-US" sz="2400" b="1" i="1" dirty="0">
                <a:solidFill>
                  <a:srgbClr val="00FF00"/>
                </a:solidFill>
                <a:latin typeface="Arial" panose="020B0604020202020204" pitchFamily="34" charset="0"/>
                <a:cs typeface="Arial" panose="020B0604020202020204" pitchFamily="34" charset="0"/>
              </a:rPr>
              <a:t>John 8:31</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Saved people keep listening to Christ.</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Daily listening to Him is normal.</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82993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p:bldP spid="5" grpId="0"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She had a sister named Mary, who sat down at the Lord's feet and </a:t>
            </a:r>
            <a:r>
              <a:rPr lang="en-US" sz="4800" b="1" i="1" u="sng" dirty="0">
                <a:solidFill>
                  <a:srgbClr val="FFC000"/>
                </a:solidFill>
                <a:latin typeface="Arial" panose="020B0604020202020204" pitchFamily="34" charset="0"/>
                <a:cs typeface="Arial" panose="020B0604020202020204" pitchFamily="34" charset="0"/>
              </a:rPr>
              <a:t>kept</a:t>
            </a:r>
            <a:r>
              <a:rPr lang="en-US" sz="4800" dirty="0">
                <a:solidFill>
                  <a:schemeClr val="bg1"/>
                </a:solidFill>
                <a:latin typeface="Arial" panose="020B0604020202020204" pitchFamily="34" charset="0"/>
                <a:cs typeface="Arial" panose="020B0604020202020204" pitchFamily="34" charset="0"/>
              </a:rPr>
              <a:t> listening to what he was saying.      </a:t>
            </a:r>
            <a:r>
              <a:rPr lang="en-US" sz="2400" b="1" i="1" dirty="0">
                <a:solidFill>
                  <a:srgbClr val="00FF00"/>
                </a:solidFill>
                <a:latin typeface="Arial" panose="020B0604020202020204" pitchFamily="34" charset="0"/>
                <a:cs typeface="Arial" panose="020B0604020202020204" pitchFamily="34" charset="0"/>
              </a:rPr>
              <a:t>Luke 10:39</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Listening to God Word is a choice.</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It should be top priority.</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96469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Many of the Jews who had come with Mary and had </a:t>
            </a:r>
            <a:r>
              <a:rPr lang="en-US" sz="4800" b="1" i="1" u="sng" dirty="0">
                <a:solidFill>
                  <a:srgbClr val="FFC000"/>
                </a:solidFill>
                <a:latin typeface="Arial" panose="020B0604020202020204" pitchFamily="34" charset="0"/>
                <a:cs typeface="Arial" panose="020B0604020202020204" pitchFamily="34" charset="0"/>
              </a:rPr>
              <a:t>observed</a:t>
            </a:r>
            <a:r>
              <a:rPr lang="en-US" sz="4800" dirty="0">
                <a:solidFill>
                  <a:schemeClr val="bg1"/>
                </a:solidFill>
                <a:latin typeface="Arial" panose="020B0604020202020204" pitchFamily="34" charset="0"/>
                <a:cs typeface="Arial" panose="020B0604020202020204" pitchFamily="34" charset="0"/>
              </a:rPr>
              <a:t> what Jesus did believed in him. </a:t>
            </a:r>
            <a:r>
              <a:rPr lang="en-US" sz="2400" b="1" i="1" dirty="0">
                <a:solidFill>
                  <a:srgbClr val="00FF00"/>
                </a:solidFill>
                <a:latin typeface="Arial" panose="020B0604020202020204" pitchFamily="34" charset="0"/>
                <a:cs typeface="Arial" panose="020B0604020202020204" pitchFamily="34" charset="0"/>
              </a:rPr>
              <a:t>John 11:45</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Looking to Jesus is a good sign.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“Just follow my eyes !”</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t>
            </a:r>
            <a:r>
              <a:rPr lang="en-US" sz="4000" b="1" i="1" dirty="0">
                <a:solidFill>
                  <a:srgbClr val="FFC000"/>
                </a:solidFill>
                <a:latin typeface="Arial" panose="020B0604020202020204" pitchFamily="34" charset="0"/>
                <a:cs typeface="Arial" panose="020B0604020202020204" pitchFamily="34" charset="0"/>
              </a:rPr>
              <a:t>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286590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lnSpcReduction="10000"/>
          </a:bodyPr>
          <a:lstStyle/>
          <a:p>
            <a:pPr marL="0" indent="0" algn="ctr">
              <a:buNone/>
            </a:pPr>
            <a:r>
              <a:rPr lang="en-US" sz="4800" b="1" i="1" u="sng" dirty="0">
                <a:solidFill>
                  <a:srgbClr val="FFC000"/>
                </a:solidFill>
                <a:latin typeface="Arial" panose="020B0604020202020204" pitchFamily="34" charset="0"/>
                <a:cs typeface="Arial" panose="020B0604020202020204" pitchFamily="34" charset="0"/>
              </a:rPr>
              <a:t>Fixing our attention</a:t>
            </a:r>
            <a:r>
              <a:rPr lang="en-US" sz="4800" dirty="0">
                <a:solidFill>
                  <a:schemeClr val="bg1"/>
                </a:solidFill>
                <a:latin typeface="Arial" panose="020B0604020202020204" pitchFamily="34" charset="0"/>
                <a:cs typeface="Arial" panose="020B0604020202020204" pitchFamily="34" charset="0"/>
              </a:rPr>
              <a:t> on Jesus, the pioneer and perfecter of the faith, who, in view of the joy set before him, endured the cross, disregarding its shame, and has sat down at the right hand of the throne of God. </a:t>
            </a:r>
            <a:r>
              <a:rPr lang="en-US" sz="2400" b="1" i="1" dirty="0">
                <a:solidFill>
                  <a:srgbClr val="00FF00"/>
                </a:solidFill>
                <a:latin typeface="Arial" panose="020B0604020202020204" pitchFamily="34" charset="0"/>
                <a:cs typeface="Arial" panose="020B0604020202020204" pitchFamily="34" charset="0"/>
              </a:rPr>
              <a:t>Hebrews 12:2</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Watch Him work in your life !</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Mary went to see Jesus.</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364510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Seek the LORD and his strength.  </a:t>
            </a:r>
            <a:r>
              <a:rPr lang="en-US" sz="4800" b="1" i="1" u="sng" dirty="0">
                <a:solidFill>
                  <a:srgbClr val="FFC000"/>
                </a:solidFill>
                <a:latin typeface="Arial" panose="020B0604020202020204" pitchFamily="34" charset="0"/>
                <a:cs typeface="Arial" panose="020B0604020202020204" pitchFamily="34" charset="0"/>
              </a:rPr>
              <a:t>Always look to Him</a:t>
            </a:r>
            <a:r>
              <a:rPr lang="en-US" sz="4800" dirty="0">
                <a:solidFill>
                  <a:schemeClr val="bg1"/>
                </a:solidFill>
                <a:latin typeface="Arial" panose="020B0604020202020204" pitchFamily="34" charset="0"/>
                <a:cs typeface="Arial" panose="020B0604020202020204" pitchFamily="34" charset="0"/>
              </a:rPr>
              <a:t>. </a:t>
            </a:r>
            <a:r>
              <a:rPr lang="en-US" sz="2400" b="1" i="1" dirty="0">
                <a:solidFill>
                  <a:srgbClr val="00FF00"/>
                </a:solidFill>
                <a:latin typeface="Arial" panose="020B0604020202020204" pitchFamily="34" charset="0"/>
                <a:cs typeface="Arial" panose="020B0604020202020204" pitchFamily="34" charset="0"/>
              </a:rPr>
              <a:t>1 Chronicles 16:11</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True salvation has always had this sign.</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Give thanks, call, make known,…</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b="1" i="1" dirty="0">
                <a:solidFill>
                  <a:srgbClr val="FFC000"/>
                </a:solidFill>
                <a:latin typeface="Arial" panose="020B0604020202020204" pitchFamily="34" charset="0"/>
                <a:cs typeface="Arial" panose="020B0604020202020204" pitchFamily="34" charset="0"/>
              </a:rPr>
              <a:t> </a:t>
            </a:r>
            <a:r>
              <a:rPr lang="en-US" sz="4000" i="1" dirty="0">
                <a:solidFill>
                  <a:srgbClr val="FFC000"/>
                </a:solidFill>
                <a:latin typeface="Arial" panose="020B0604020202020204" pitchFamily="34" charset="0"/>
                <a:cs typeface="Arial" panose="020B0604020202020204" pitchFamily="34" charset="0"/>
              </a:rPr>
              <a:t>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40733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4149968" y="781879"/>
            <a:ext cx="8042031" cy="5252208"/>
          </a:xfrm>
        </p:spPr>
        <p:txBody>
          <a:bodyPr anchor="ctr">
            <a:normAutofit/>
          </a:bodyPr>
          <a:lstStyle/>
          <a:p>
            <a:pPr marL="0" indent="0" algn="ctr">
              <a:buNone/>
            </a:pPr>
            <a:r>
              <a:rPr lang="en-US" sz="4800" dirty="0">
                <a:solidFill>
                  <a:schemeClr val="bg1"/>
                </a:solidFill>
                <a:latin typeface="Arial" panose="020B0604020202020204" pitchFamily="34" charset="0"/>
                <a:cs typeface="Arial" panose="020B0604020202020204" pitchFamily="34" charset="0"/>
              </a:rPr>
              <a:t>Mary took a pound of </a:t>
            </a:r>
            <a:r>
              <a:rPr lang="en-US" sz="4800" b="1" i="1" u="sng" dirty="0">
                <a:solidFill>
                  <a:srgbClr val="FFC000"/>
                </a:solidFill>
                <a:latin typeface="Arial" panose="020B0604020202020204" pitchFamily="34" charset="0"/>
                <a:cs typeface="Arial" panose="020B0604020202020204" pitchFamily="34" charset="0"/>
              </a:rPr>
              <a:t>very expensive perfume</a:t>
            </a:r>
            <a:r>
              <a:rPr lang="en-US" sz="4800" dirty="0">
                <a:solidFill>
                  <a:schemeClr val="bg1"/>
                </a:solidFill>
                <a:latin typeface="Arial" panose="020B0604020202020204" pitchFamily="34" charset="0"/>
                <a:cs typeface="Arial" panose="020B0604020202020204" pitchFamily="34" charset="0"/>
              </a:rPr>
              <a:t> made of pure nard and anointed Jesus' feet.  She wiped his feet with her hair, and the house became filled with the fragrance of the perfume.  </a:t>
            </a:r>
            <a:r>
              <a:rPr lang="en-US" sz="2400" b="1" i="1" dirty="0">
                <a:solidFill>
                  <a:srgbClr val="00FF00"/>
                </a:solidFill>
                <a:latin typeface="Arial" panose="020B0604020202020204" pitchFamily="34" charset="0"/>
                <a:cs typeface="Arial" panose="020B0604020202020204" pitchFamily="34" charset="0"/>
              </a:rPr>
              <a:t>John 12:3</a:t>
            </a:r>
          </a:p>
        </p:txBody>
      </p:sp>
      <p:sp>
        <p:nvSpPr>
          <p:cNvPr id="4" name="Title 3"/>
          <p:cNvSpPr>
            <a:spLocks noGrp="1"/>
          </p:cNvSpPr>
          <p:nvPr>
            <p:ph type="title"/>
          </p:nvPr>
        </p:nvSpPr>
        <p:spPr>
          <a:xfrm>
            <a:off x="0" y="3"/>
            <a:ext cx="12192000" cy="781876"/>
          </a:xfrm>
        </p:spPr>
        <p:txBody>
          <a:bodyPr>
            <a:normAutofit/>
          </a:bodyPr>
          <a:lstStyle/>
          <a:p>
            <a:pPr algn="ctr"/>
            <a:r>
              <a:rPr lang="en-US" sz="4800" b="1" i="1" dirty="0">
                <a:solidFill>
                  <a:srgbClr val="00FF00"/>
                </a:solidFill>
                <a:latin typeface="Arial" panose="020B0604020202020204" pitchFamily="34" charset="0"/>
                <a:cs typeface="Arial" panose="020B0604020202020204" pitchFamily="34" charset="0"/>
              </a:rPr>
              <a:t>Love shows itself by works.</a:t>
            </a:r>
          </a:p>
        </p:txBody>
      </p:sp>
      <p:sp>
        <p:nvSpPr>
          <p:cNvPr id="5" name="Text Placeholder 4"/>
          <p:cNvSpPr>
            <a:spLocks noGrp="1"/>
          </p:cNvSpPr>
          <p:nvPr>
            <p:ph type="body" idx="1"/>
          </p:nvPr>
        </p:nvSpPr>
        <p:spPr>
          <a:xfrm>
            <a:off x="0" y="6034088"/>
            <a:ext cx="10151164" cy="823912"/>
          </a:xfrm>
        </p:spPr>
        <p:txBody>
          <a:bodyPr>
            <a:normAutofit/>
          </a:bodyPr>
          <a:lstStyle/>
          <a:p>
            <a:pPr algn="ctr"/>
            <a:r>
              <a:rPr lang="en-US" sz="4800" i="1" dirty="0">
                <a:solidFill>
                  <a:srgbClr val="FFFF00"/>
                </a:solidFill>
                <a:latin typeface="Arial" panose="020B0604020202020204" pitchFamily="34" charset="0"/>
                <a:cs typeface="Arial" panose="020B0604020202020204" pitchFamily="34" charset="0"/>
              </a:rPr>
              <a:t>She gave her all.</a:t>
            </a:r>
          </a:p>
        </p:txBody>
      </p:sp>
      <p:sp>
        <p:nvSpPr>
          <p:cNvPr id="6" name="Content Placeholder 5"/>
          <p:cNvSpPr>
            <a:spLocks noGrp="1"/>
          </p:cNvSpPr>
          <p:nvPr>
            <p:ph sz="half" idx="2"/>
          </p:nvPr>
        </p:nvSpPr>
        <p:spPr>
          <a:xfrm>
            <a:off x="-1" y="1563755"/>
            <a:ext cx="4149968" cy="4470332"/>
          </a:xfrm>
        </p:spPr>
        <p:txBody>
          <a:bodyPr anchor="ctr">
            <a:normAutofit/>
          </a:bodyPr>
          <a:lstStyle/>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Listening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Looking</a:t>
            </a:r>
          </a:p>
          <a:p>
            <a:pPr>
              <a:buFont typeface="Wingdings" panose="05000000000000000000" pitchFamily="2" charset="2"/>
              <a:buChar char="ü"/>
            </a:pPr>
            <a:r>
              <a:rPr lang="en-US" sz="4000" i="1" dirty="0">
                <a:solidFill>
                  <a:srgbClr val="FFC000"/>
                </a:solidFill>
                <a:latin typeface="Arial" panose="020B0604020202020204" pitchFamily="34" charset="0"/>
                <a:cs typeface="Arial" panose="020B0604020202020204" pitchFamily="34" charset="0"/>
              </a:rPr>
              <a:t> </a:t>
            </a:r>
            <a:r>
              <a:rPr lang="en-US" sz="4000" b="1" i="1" dirty="0">
                <a:solidFill>
                  <a:srgbClr val="FFC000"/>
                </a:solidFill>
                <a:latin typeface="Arial" panose="020B0604020202020204" pitchFamily="34" charset="0"/>
                <a:cs typeface="Arial" panose="020B0604020202020204" pitchFamily="34" charset="0"/>
              </a:rPr>
              <a:t>Loving</a:t>
            </a:r>
          </a:p>
        </p:txBody>
      </p:sp>
      <p:sp>
        <p:nvSpPr>
          <p:cNvPr id="7" name="Text Placeholder 6"/>
          <p:cNvSpPr>
            <a:spLocks noGrp="1"/>
          </p:cNvSpPr>
          <p:nvPr>
            <p:ph type="body" sz="quarter" idx="3"/>
          </p:nvPr>
        </p:nvSpPr>
        <p:spPr>
          <a:xfrm>
            <a:off x="10151165" y="6034088"/>
            <a:ext cx="2040835" cy="823912"/>
          </a:xfrm>
        </p:spPr>
        <p:txBody>
          <a:bodyPr anchor="ctr">
            <a:noAutofit/>
          </a:bodyPr>
          <a:lstStyle/>
          <a:p>
            <a:pPr marL="342900" indent="-342900">
              <a:buFont typeface="Wingdings" panose="05000000000000000000" pitchFamily="2" charset="2"/>
              <a:buChar char="Ø"/>
            </a:pPr>
            <a:r>
              <a:rPr lang="fr-FR" sz="3600" dirty="0">
                <a:solidFill>
                  <a:srgbClr val="00FF00"/>
                </a:solidFill>
              </a:rPr>
              <a:t> </a:t>
            </a:r>
            <a:r>
              <a:rPr lang="fr-FR" sz="3600" dirty="0" err="1">
                <a:solidFill>
                  <a:srgbClr val="00FF00"/>
                </a:solidFill>
              </a:rPr>
              <a:t>Next</a:t>
            </a:r>
            <a:endParaRPr lang="fr-FR" sz="3600" dirty="0">
              <a:solidFill>
                <a:srgbClr val="00FF00"/>
              </a:solidFill>
            </a:endParaRPr>
          </a:p>
        </p:txBody>
      </p:sp>
    </p:spTree>
    <p:extLst>
      <p:ext uri="{BB962C8B-B14F-4D97-AF65-F5344CB8AC3E}">
        <p14:creationId xmlns:p14="http://schemas.microsoft.com/office/powerpoint/2010/main" val="14063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500"/>
                                        <p:tgtEl>
                                          <p:spTgt spid="6">
                                            <p:txEl>
                                              <p:pRg st="1" end="1"/>
                                            </p:txEl>
                                          </p:spTgt>
                                        </p:tgtEl>
                                      </p:cBhvr>
                                    </p:animEffect>
                                    <p:anim calcmode="lin" valueType="num">
                                      <p:cBhvr>
                                        <p:cTn id="1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anim calcmode="lin" valueType="num">
                                      <p:cBhvr>
                                        <p:cTn id="2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fade">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barn(inVertical)">
                                      <p:cBhvr>
                                        <p:cTn id="35" dur="500"/>
                                        <p:tgtEl>
                                          <p:spTgt spid="5">
                                            <p:txEl>
                                              <p:pRg st="0" end="0"/>
                                            </p:txEl>
                                          </p:spTgt>
                                        </p:tgtEl>
                                      </p:cBhvr>
                                    </p:animEffect>
                                  </p:childTnLst>
                                </p:cTn>
                              </p:par>
                            </p:childTnLst>
                          </p:cTn>
                        </p:par>
                        <p:par>
                          <p:cTn id="36" fill="hold">
                            <p:stCondLst>
                              <p:cond delay="500"/>
                            </p:stCondLst>
                            <p:childTnLst>
                              <p:par>
                                <p:cTn id="37" presetID="16" presetClass="entr" presetSubtype="21" fill="hold" nodeType="after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5" grpId="0" build="p"/>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538</Words>
  <Application>Microsoft Office PowerPoint</Application>
  <PresentationFormat>Widescreen</PresentationFormat>
  <Paragraphs>148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Signs of Salvation</vt:lpstr>
      <vt:lpstr>Listening to Christ is the way to faith.</vt:lpstr>
      <vt:lpstr>Saved people keep listening to Christ.</vt:lpstr>
      <vt:lpstr>Listening to God Word is a choice.</vt:lpstr>
      <vt:lpstr>Looking to Jesus is a good sign.</vt:lpstr>
      <vt:lpstr>Watch Him work in your life !</vt:lpstr>
      <vt:lpstr>True salvation has always had this sign.</vt:lpstr>
      <vt:lpstr>Love shows itself by works.</vt:lpstr>
      <vt:lpstr>It shows when someone loves Christ.</vt:lpstr>
      <vt:lpstr>The sign of love is part of the Gospel.</vt:lpstr>
      <vt:lpstr>Review, React, Return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Howland</dc:creator>
  <cp:lastModifiedBy>Howland</cp:lastModifiedBy>
  <cp:revision>104</cp:revision>
  <dcterms:created xsi:type="dcterms:W3CDTF">2018-04-18T09:11:47Z</dcterms:created>
  <dcterms:modified xsi:type="dcterms:W3CDTF">2019-04-24T15:19:50Z</dcterms:modified>
</cp:coreProperties>
</file>